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Questrial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Questrial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900c0d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900c0d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kernel &amp; delete ".html" before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ducks were harmed in the making of this workshop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8900c0dc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8900c0dc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8900c0dcd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8900c0dcd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8900c0dcd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8900c0dcd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8900c0dcd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8900c0dcd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8900c0dcd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8900c0dcd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8900c0dcd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8900c0dcd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8900c0dcd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8900c0dcd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8900c0dcd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8900c0dcd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8900c0dcd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8900c0dcd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8900c0dcd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8900c0dcd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8900c0dc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8900c0dc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8900c0dcd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8900c0dcd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8900c0dcd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8900c0dcd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7cc7d2de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7cc7d2de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variables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801ab9d5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801ab9d5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- “boilerplate” code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7cc7d2de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7cc7d2d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is a programming 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program R in RStudio/RStudio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parts in RStudio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Knitting gets your results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Load times- be patient, don't refresh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Ensure no pop up blockers preventing RMarkdown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801ab9d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801ab9d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801ab9d5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801ab9d5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801ab9d5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801ab9d5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801ab9d5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801ab9d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801ab9d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801ab9d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8900c0dc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8900c0dc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801ab9d5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801ab9d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7cc7d2d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7cc7d2d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8900c0dc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8900c0dc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8900c0dc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8900c0dc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8900c0dc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8900c0dc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8900c0dc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8900c0dc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8900c0dc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8900c0dc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8900c0dc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8900c0dc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 predicting housing prices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8900c0dc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8900c0dc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8900c0dcd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8900c0dc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DeepMind’s AlphaGo, defeated Lee Sedol, the Go world champion, in 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0" Type="http://schemas.openxmlformats.org/officeDocument/2006/relationships/image" Target="../media/image29.png"/><Relationship Id="rId9" Type="http://schemas.openxmlformats.org/officeDocument/2006/relationships/image" Target="../media/image34.png"/><Relationship Id="rId5" Type="http://schemas.openxmlformats.org/officeDocument/2006/relationships/image" Target="../media/image54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2" Type="http://schemas.openxmlformats.org/officeDocument/2006/relationships/image" Target="../media/image28.png"/><Relationship Id="rId9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owardsdatascience.com/what-is-ai-38f228d70f5c" TargetMode="External"/><Relationship Id="rId4" Type="http://schemas.openxmlformats.org/officeDocument/2006/relationships/hyperlink" Target="https://unsplash.com/@vegesblue?utm_source=unsplash&amp;utm_medium=referral&amp;utm_content=creditCopyText" TargetMode="External"/><Relationship Id="rId5" Type="http://schemas.openxmlformats.org/officeDocument/2006/relationships/hyperlink" Target="https://unsplash.com/search/photos/duck?utm_source=unsplash&amp;utm_medium=referral&amp;utm_content=creditCopyText" TargetMode="External"/><Relationship Id="rId6" Type="http://schemas.openxmlformats.org/officeDocument/2006/relationships/image" Target="../media/image37.png"/><Relationship Id="rId7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daaosu.org/conduct/" TargetMode="External"/><Relationship Id="rId4" Type="http://schemas.openxmlformats.org/officeDocument/2006/relationships/hyperlink" Target="https://bdaaosu.org/conduct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chive.ics.uci.edu/ml/datasets/Student+Performance" TargetMode="External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o.osu.edu/bdaa_eda_code" TargetMode="External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hyperlink" Target="https://www.reddit.com/r/thegrandtour/comments/5yl6el/engineers_flow_chart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hyperlink" Target="https://medium.com/@tmckenzie.nz/learning-machine-learning-at-hogwarts-55e6ee85eef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hyperlink" Target="https://medium.com/@williamkoehrsen/random-forest-simple-explanation-377895a60d2d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studio.cloud/learn/primers" TargetMode="External"/><Relationship Id="rId4" Type="http://schemas.openxmlformats.org/officeDocument/2006/relationships/hyperlink" Target="https://r4ds.had.co.nz/" TargetMode="External"/><Relationship Id="rId5" Type="http://schemas.openxmlformats.org/officeDocument/2006/relationships/hyperlink" Target="https://bradleyboehmke.github.io/HOML/" TargetMode="External"/><Relationship Id="rId6" Type="http://schemas.openxmlformats.org/officeDocument/2006/relationships/hyperlink" Target="https://topepo.github.io/caret/index.html" TargetMode="External"/><Relationship Id="rId7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.osu.edu/bdaaslack" TargetMode="External"/><Relationship Id="rId4" Type="http://schemas.openxmlformats.org/officeDocument/2006/relationships/hyperlink" Target="https://go.osu.edu/bootcamp_feedback" TargetMode="External"/><Relationship Id="rId5" Type="http://schemas.openxmlformats.org/officeDocument/2006/relationships/hyperlink" Target="http://www.leoglowacki.com" TargetMode="External"/><Relationship Id="rId6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xpertsystem.com/machine-learning-definition/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-875"/>
            <a:ext cx="8520600" cy="126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BB0000"/>
                </a:solidFill>
                <a:latin typeface="Raleway"/>
                <a:ea typeface="Raleway"/>
                <a:cs typeface="Raleway"/>
                <a:sym typeface="Raleway"/>
              </a:rPr>
              <a:t>How the</a:t>
            </a:r>
            <a:endParaRPr b="1" sz="6000">
              <a:solidFill>
                <a:srgbClr val="BB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BB0000"/>
                </a:solidFill>
                <a:latin typeface="Raleway"/>
                <a:ea typeface="Raleway"/>
                <a:cs typeface="Raleway"/>
                <a:sym typeface="Raleway"/>
              </a:rPr>
              <a:t>duck </a:t>
            </a:r>
            <a:endParaRPr b="1" sz="6000">
              <a:solidFill>
                <a:srgbClr val="BB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BB0000"/>
                </a:solidFill>
                <a:latin typeface="Raleway"/>
                <a:ea typeface="Raleway"/>
                <a:cs typeface="Raleway"/>
                <a:sym typeface="Raleway"/>
              </a:rPr>
              <a:t>can a machine learn?</a:t>
            </a:r>
            <a:endParaRPr b="1" sz="6000">
              <a:solidFill>
                <a:srgbClr val="BB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57481" l="0" r="0" t="0"/>
          <a:stretch/>
        </p:blipFill>
        <p:spPr>
          <a:xfrm>
            <a:off x="2996786" y="3033425"/>
            <a:ext cx="3150419" cy="13395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3"/>
          <p:cNvSpPr txBox="1"/>
          <p:nvPr/>
        </p:nvSpPr>
        <p:spPr>
          <a:xfrm>
            <a:off x="5648225" y="3306200"/>
            <a:ext cx="1848900" cy="10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999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Join our Slack: </a:t>
            </a:r>
            <a:endParaRPr b="1" sz="28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648225" y="4643488"/>
            <a:ext cx="34398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go.osu.edu/bdaaslack</a:t>
            </a:r>
            <a:endParaRPr sz="2200"/>
          </a:p>
        </p:txBody>
      </p:sp>
      <p:sp>
        <p:nvSpPr>
          <p:cNvPr id="58" name="Google Shape;58;p13"/>
          <p:cNvSpPr txBox="1"/>
          <p:nvPr/>
        </p:nvSpPr>
        <p:spPr>
          <a:xfrm>
            <a:off x="130400" y="3515300"/>
            <a:ext cx="1459800" cy="60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Sign-in: </a:t>
            </a:r>
            <a:endParaRPr b="1" sz="28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11700" y="4643500"/>
            <a:ext cx="32499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go.osu.edu/BDAAsignin</a:t>
            </a:r>
            <a:endParaRPr sz="22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036" y="3086174"/>
            <a:ext cx="1459727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5100" y="3033425"/>
            <a:ext cx="1459750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4074" y="650275"/>
            <a:ext cx="2046101" cy="17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ML work?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"</a:t>
            </a:r>
            <a:r>
              <a:rPr lang="en"/>
              <a:t>If it looks like a duck, swims like a duck, and quacks like a duck, then it probably is a duck."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25" y="2414452"/>
            <a:ext cx="7664950" cy="21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Is this a duck?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18920" l="26200" r="42115" t="32289"/>
          <a:stretch/>
        </p:blipFill>
        <p:spPr>
          <a:xfrm>
            <a:off x="3029025" y="1274875"/>
            <a:ext cx="3087173" cy="31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Is this a duck?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624000"/>
            <a:ext cx="67437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 b="18920" l="26200" r="42115" t="32289"/>
          <a:stretch/>
        </p:blipFill>
        <p:spPr>
          <a:xfrm>
            <a:off x="5626375" y="3332200"/>
            <a:ext cx="862951" cy="88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duck?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5" y="2960075"/>
            <a:ext cx="2974149" cy="19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622" y="1212875"/>
            <a:ext cx="4165048" cy="31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274" y="2146049"/>
            <a:ext cx="4795501" cy="26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4845" y="1124950"/>
            <a:ext cx="3253524" cy="28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575" y="1152475"/>
            <a:ext cx="2258175" cy="22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9125" y="1057275"/>
            <a:ext cx="3010900" cy="22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9875" y="2571750"/>
            <a:ext cx="3176401" cy="24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04775" y="2571750"/>
            <a:ext cx="4105850" cy="2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988" y="1278775"/>
            <a:ext cx="20002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475" y="2998338"/>
            <a:ext cx="21526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021" y="1358725"/>
            <a:ext cx="2641075" cy="35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isn't a duck?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52475"/>
            <a:ext cx="3003802" cy="225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5500" y="1152475"/>
            <a:ext cx="2857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8550" y="1163088"/>
            <a:ext cx="3713750" cy="281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2505900"/>
            <a:ext cx="2459496" cy="2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30956" y="3171771"/>
            <a:ext cx="2122668" cy="17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11">
            <a:alphaModFix/>
          </a:blip>
          <a:srcRect b="21110" l="0" r="0" t="0"/>
          <a:stretch/>
        </p:blipFill>
        <p:spPr>
          <a:xfrm>
            <a:off x="5352338" y="3171774"/>
            <a:ext cx="3246175" cy="17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1300" y="2959870"/>
            <a:ext cx="2921050" cy="19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Is this a duck?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624000"/>
            <a:ext cx="67437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4">
            <a:alphaModFix/>
          </a:blip>
          <a:srcRect b="18920" l="26200" r="42115" t="32289"/>
          <a:stretch/>
        </p:blipFill>
        <p:spPr>
          <a:xfrm>
            <a:off x="5626375" y="3332200"/>
            <a:ext cx="862951" cy="8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800" y="2524200"/>
            <a:ext cx="995275" cy="9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775" y="3065919"/>
            <a:ext cx="1167975" cy="11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775" y="2041325"/>
            <a:ext cx="811125" cy="6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8">
            <a:alphaModFix/>
          </a:blip>
          <a:srcRect b="21110" l="0" r="0" t="0"/>
          <a:stretch/>
        </p:blipFill>
        <p:spPr>
          <a:xfrm>
            <a:off x="1214899" y="2578726"/>
            <a:ext cx="947525" cy="5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250" y="1266601"/>
            <a:ext cx="947525" cy="73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Duck Model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Simplified Ex: Ducks have 2 webbed feet, 2 wings with feathers, and a bill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22998" r="23739" t="29298"/>
          <a:stretch/>
        </p:blipFill>
        <p:spPr>
          <a:xfrm>
            <a:off x="2577691" y="2207550"/>
            <a:ext cx="3988625" cy="23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Is this a duck?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624000"/>
            <a:ext cx="67437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 b="18920" l="26200" r="42115" t="32289"/>
          <a:stretch/>
        </p:blipFill>
        <p:spPr>
          <a:xfrm>
            <a:off x="5626375" y="3332200"/>
            <a:ext cx="862951" cy="8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800" y="2524200"/>
            <a:ext cx="995275" cy="9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775" y="3065919"/>
            <a:ext cx="1167975" cy="11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775" y="2041325"/>
            <a:ext cx="811125" cy="6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8">
            <a:alphaModFix/>
          </a:blip>
          <a:srcRect b="21110" l="0" r="0" t="0"/>
          <a:stretch/>
        </p:blipFill>
        <p:spPr>
          <a:xfrm>
            <a:off x="1214899" y="2578726"/>
            <a:ext cx="947525" cy="5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250" y="1266601"/>
            <a:ext cx="947525" cy="73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10">
            <a:alphaModFix/>
          </a:blip>
          <a:srcRect b="0" l="22996" r="23977" t="30337"/>
          <a:stretch/>
        </p:blipFill>
        <p:spPr>
          <a:xfrm>
            <a:off x="5038600" y="960275"/>
            <a:ext cx="1698652" cy="9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Prediction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Q: Is this a duck?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A: Yes!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508300" y="4703625"/>
            <a:ext cx="4127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</a:rPr>
              <a:t>Edited </a:t>
            </a:r>
            <a:r>
              <a:rPr lang="en" sz="900">
                <a:solidFill>
                  <a:srgbClr val="CCCCCC"/>
                </a:solidFill>
              </a:rPr>
              <a:t>Photo Cred: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https://towardsdatascience.com/what-is-ai-38f228d70f5c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</a:rPr>
              <a:t>(Original Source: Photo by</a:t>
            </a:r>
            <a:r>
              <a:rPr lang="en" sz="900">
                <a:solidFill>
                  <a:srgbClr val="757575"/>
                </a:solidFill>
              </a:rPr>
              <a:t> </a:t>
            </a:r>
            <a:r>
              <a:rPr lang="en" sz="9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Christian puta</a:t>
            </a:r>
            <a:r>
              <a:rPr lang="en" sz="900">
                <a:solidFill>
                  <a:srgbClr val="757575"/>
                </a:solidFill>
              </a:rPr>
              <a:t> </a:t>
            </a:r>
            <a:r>
              <a:rPr lang="en" sz="900">
                <a:solidFill>
                  <a:srgbClr val="D9D9D9"/>
                </a:solidFill>
              </a:rPr>
              <a:t>on</a:t>
            </a:r>
            <a:r>
              <a:rPr lang="en" sz="900">
                <a:solidFill>
                  <a:srgbClr val="757575"/>
                </a:solidFill>
              </a:rPr>
              <a:t> </a:t>
            </a:r>
            <a:r>
              <a:rPr lang="en" sz="9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Unsplash</a:t>
            </a:r>
            <a:r>
              <a:rPr lang="en" sz="900">
                <a:solidFill>
                  <a:srgbClr val="CCCCCC"/>
                </a:solidFill>
              </a:rPr>
              <a:t>)</a:t>
            </a:r>
            <a:endParaRPr sz="900">
              <a:solidFill>
                <a:srgbClr val="CCCCCC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8150" y="2112438"/>
            <a:ext cx="5507700" cy="24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7">
            <a:alphaModFix/>
          </a:blip>
          <a:srcRect b="18920" l="26200" r="42115" t="32289"/>
          <a:stretch/>
        </p:blipFill>
        <p:spPr>
          <a:xfrm>
            <a:off x="2846125" y="1017725"/>
            <a:ext cx="862951" cy="88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Is this a duck?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624000"/>
            <a:ext cx="67437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b="18920" l="26200" r="42115" t="32289"/>
          <a:stretch/>
        </p:blipFill>
        <p:spPr>
          <a:xfrm>
            <a:off x="5626375" y="3332200"/>
            <a:ext cx="862951" cy="8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800" y="2524200"/>
            <a:ext cx="995275" cy="9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775" y="3065919"/>
            <a:ext cx="1167975" cy="11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775" y="2041325"/>
            <a:ext cx="811125" cy="6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 rotWithShape="1">
          <a:blip r:embed="rId8">
            <a:alphaModFix/>
          </a:blip>
          <a:srcRect b="21110" l="0" r="0" t="0"/>
          <a:stretch/>
        </p:blipFill>
        <p:spPr>
          <a:xfrm>
            <a:off x="1214899" y="2578726"/>
            <a:ext cx="947525" cy="5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250" y="1266601"/>
            <a:ext cx="947525" cy="73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10">
            <a:alphaModFix/>
          </a:blip>
          <a:srcRect b="0" l="22996" r="23977" t="30337"/>
          <a:stretch/>
        </p:blipFill>
        <p:spPr>
          <a:xfrm>
            <a:off x="5038600" y="960275"/>
            <a:ext cx="1698652" cy="9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11">
            <a:alphaModFix/>
          </a:blip>
          <a:srcRect b="73112" l="60395" r="25939" t="9911"/>
          <a:stretch/>
        </p:blipFill>
        <p:spPr>
          <a:xfrm>
            <a:off x="7749175" y="1999450"/>
            <a:ext cx="752600" cy="4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Etiquette &amp; Code of Conduct 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Please keep your mic on mute unless talking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Questions are welcome and encouraged at any time! Just please ask in the chat during the presentation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meeting will be recorded and posted publicly later. By continuing to be in this workshop, you consent to this recording and its publication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BDAA aspires to create a community built on collaboration, innovation, creativity, and belonging within and across disciplines. To inspire, empower, and connect all members -- whatever race, gender, age, ethnicity, cultural heritage or nationality; religious or political beliefs; sexual orientation or gender identity; or socioeconomic, veteran or ability status -- BDAA is committed to an intersectional, persistent, and self-aware movement towards equal opportunity.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By participating in this workshop, you agree to abide by our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code of conduct</a:t>
            </a:r>
            <a:r>
              <a:rPr lang="en" sz="1600"/>
              <a:t> in support of these values (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bdaaosu.org/conduct/</a:t>
            </a:r>
            <a:r>
              <a:rPr lang="en" sz="1600"/>
              <a:t>)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Types of ML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700" y="1152475"/>
            <a:ext cx="3844001" cy="38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Classifies items or predicts numbers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"This is a duck bc it looks like a duck..."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"Next quarter we will have $10M in profit"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Labeled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Groups things together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"These are similar"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Unlabeled</a:t>
            </a:r>
            <a:r>
              <a:rPr lang="en"/>
              <a:t>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 learns to react to an environment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123" y="353200"/>
            <a:ext cx="6205750" cy="4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Tonight's Dataset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https://archive.ics.uci.edu/ml/datasets/Student+Performance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from 2 public schools in Portugal (2005-2006 school year)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student failure rates - esp. in Math and Portuguese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Paulo Cortez and Alice Silva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"Using Data Mining to Predict Secondary School Student Performance"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it possible to predict student performance?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factors that affect student performance?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400" y="2816100"/>
            <a:ext cx="3101400" cy="23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R, RStudio, &amp; Packages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11700" y="1152475"/>
            <a:ext cx="852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"/>
              <a:t> </a:t>
            </a:r>
            <a:r>
              <a:rPr b="1" lang="en"/>
              <a:t>R</a:t>
            </a:r>
            <a:r>
              <a:rPr lang="en"/>
              <a:t> is an open source programming language for statistical computing and graphics</a:t>
            </a:r>
            <a:endParaRPr/>
          </a:p>
          <a:p>
            <a:pPr indent="-1143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"/>
              <a:t> </a:t>
            </a:r>
            <a:r>
              <a:rPr b="1" lang="en"/>
              <a:t>RStudio</a:t>
            </a:r>
            <a:r>
              <a:rPr lang="en"/>
              <a:t> is a free “integrated development environment” (IDE) for R. It is the environment and interface we will be using today to execute our R code.</a:t>
            </a:r>
            <a:endParaRPr/>
          </a:p>
          <a:p>
            <a:pPr indent="-1143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"/>
              <a:t> </a:t>
            </a:r>
            <a:r>
              <a:rPr b="1" lang="en"/>
              <a:t>R packages</a:t>
            </a:r>
            <a:r>
              <a:rPr lang="en"/>
              <a:t> are a collection of R functions, compiled code and sample data.</a:t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13125"/>
            <a:ext cx="1634274" cy="15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988" y="3413114"/>
            <a:ext cx="3720021" cy="130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4679" y="3121077"/>
            <a:ext cx="1789119" cy="202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</a:t>
            </a:r>
            <a:r>
              <a:rPr lang="en"/>
              <a:t> R Code</a:t>
            </a:r>
            <a:endParaRPr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this link: </a:t>
            </a:r>
            <a:r>
              <a:rPr lang="en" sz="1450">
                <a:solidFill>
                  <a:schemeClr val="hlink"/>
                </a:solidFill>
                <a:highlight>
                  <a:srgbClr val="222529"/>
                </a:highlight>
                <a:uFill>
                  <a:noFill/>
                </a:uFill>
                <a:hlinkClick r:id="rId3"/>
              </a:rPr>
              <a:t>https://go.osu.edu/bdaa_eda_code</a:t>
            </a:r>
            <a:endParaRPr sz="2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or create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"Projects" at the 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the "ML Bootcamp"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project to deploy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"ML_Workshop.Rmd" (bottom right)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"Knit" (top left, blue yarn ball icon)</a:t>
            </a:r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727" y="274959"/>
            <a:ext cx="2600575" cy="9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Type of Supervised Learning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Series of Q's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Versatile: Classification or Regression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Powerful: Can fix complex datasets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"White-box"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Few assumptions about training data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Backbone of Random Forests</a:t>
            </a:r>
            <a:endParaRPr sz="1400"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00" y="393750"/>
            <a:ext cx="3980675" cy="46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5021500" y="4738450"/>
            <a:ext cx="498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reddit.com/r/thegrandtour/comments/5yl6el/engineers_flow_chart/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275" y="392763"/>
            <a:ext cx="3991451" cy="43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3872700" y="4834275"/>
            <a:ext cx="52713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https://medium.com/@tmckenzie.nz/learning-machine-learning-at-hogwarts-55e6ee85eef7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1297500" y="1567550"/>
            <a:ext cx="4356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group of predictors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AKA training more than one model and combing the predictions of them</a:t>
            </a:r>
            <a:endParaRPr sz="1400"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931" y="1307856"/>
            <a:ext cx="3170900" cy="31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 (RF)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decision tree in the RF: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has  random subset of features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uses  random set of the training data points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Final prediction is a majority vote for the predicted class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Will...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what Machine Learning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Machine learning on a real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0984"/>
            <a:ext cx="4373376" cy="291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625" y="236000"/>
            <a:ext cx="6228650" cy="46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2242775" y="4531000"/>
            <a:ext cx="5767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https://medium.com/@williamkoehrsen/random-forest-simple-explanation-377895a60d2d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didn't talk about...</a:t>
            </a:r>
            <a:endParaRPr/>
          </a:p>
        </p:txBody>
      </p:sp>
      <p:sp>
        <p:nvSpPr>
          <p:cNvPr id="311" name="Google Shape;31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Other Supervised ML methods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Unsupervised ML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 to choose the best model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Metrics for evaluating models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Validation, Cross-validation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Model Assumptions &amp; Interpretations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Model Building Process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...</a:t>
            </a:r>
            <a:endParaRPr sz="1700"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25" y="3182675"/>
            <a:ext cx="6799150" cy="19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cool… Now what??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started with 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https://rstudio.cloud/learn/primers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for Data Science Book: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https://r4ds.had.co.nz/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Hands-On ML with R Book: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https://bradleyboehmke.github.io/HOML/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caret Package Book: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https://topepo.github.io/caret/index.html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8075" y="2975999"/>
            <a:ext cx="2790325" cy="20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Any Questions?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BDAA Slack R Learning Community!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go.osu.edu/bdaaslack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Feedback: 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go.osu.edu/bootcamp_feedback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My Contact Info: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Leo Glowacki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Message me on Slack!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www.LeoGlowacki.com</a:t>
            </a:r>
            <a:endParaRPr sz="160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148" y="123598"/>
            <a:ext cx="2245650" cy="25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54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Glowacki (he/him/his)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5th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Major: Data Analytics and Music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BDAA Education Director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Certified RStudio Instructor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walking: Music, sometimes Audiobooks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Recent fav: Pomplamoose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00" y="76550"/>
            <a:ext cx="1550001" cy="15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75" y="445025"/>
            <a:ext cx="2101625" cy="21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950" y="1811300"/>
            <a:ext cx="1984051" cy="314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 Intro Breakout Rooms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are you from?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walking: Music, Podcasts, or Audiobooks?</a:t>
            </a:r>
            <a:r>
              <a:rPr lang="en"/>
              <a:t> (Or something else??)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Recent favorite?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925" y="2860550"/>
            <a:ext cx="3657400" cy="22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 (ML)?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Computers "learning" from data</a:t>
            </a:r>
            <a:endParaRPr i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"Machine learning is an application of artificial intelligence (AI) that provides systems the ability to automatically learn and improve from experience without being explicitly programmed." </a:t>
            </a:r>
            <a:endParaRPr sz="1600"/>
          </a:p>
          <a:p>
            <a:pPr indent="-330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https://expertsystem.com/machine-learning-definition/</a:t>
            </a:r>
            <a:endParaRPr sz="16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025" y="2765000"/>
            <a:ext cx="2629875" cy="22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Machine Learning?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don't have to explicitly program something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ML is powered by data - not instructions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More accurate &amp; easier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problems are too complex to be explicitly programmed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the environment changes over time</a:t>
            </a:r>
            <a:endParaRPr sz="16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050" y="2619925"/>
            <a:ext cx="2318550" cy="230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93750"/>
            <a:ext cx="7038899" cy="440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13" y="1090000"/>
            <a:ext cx="7572575" cy="378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ML do?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300" y="2262349"/>
            <a:ext cx="5881050" cy="275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475" y="1978763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8200" y="1089999"/>
            <a:ext cx="4104474" cy="20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8375" y="363875"/>
            <a:ext cx="2127975" cy="21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5550" y="1017725"/>
            <a:ext cx="4667374" cy="26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